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63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8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92"/>
    <p:restoredTop sz="94643"/>
  </p:normalViewPr>
  <p:slideViewPr>
    <p:cSldViewPr snapToGrid="0" snapToObjects="1">
      <p:cViewPr varScale="1">
        <p:scale>
          <a:sx n="126" d="100"/>
          <a:sy n="126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E3341-CA07-9540-9B75-2F6225BB1A5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12FDF-714F-3F42-BCCE-8F29528D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7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12FDF-714F-3F42-BCCE-8F29528D1D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7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1482-859C-AF42-8565-393F325CD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AF0F9-7AB7-0648-84DD-C295FCC1A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178C-BABC-9444-80DA-2D55717E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6C560-1764-3B4E-90DB-06595830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65AF-D818-0746-AF70-362203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7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9B32-AC3F-AE49-A728-8DC84128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55099-50B8-D84B-8096-1DA32BF36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30B27-BFFF-0642-B840-1306A714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817F-5DAC-7344-A47B-3D1FB367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0C6BB-0CEC-C84D-8ECF-FFE7EB07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7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D28DDA-AAB6-1048-ACEB-3F4F26F97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37459-A71F-5246-B796-4742A60C3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C19F2-9481-F442-B316-F3EBC5A3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02989-77EE-E842-A6E5-812A185F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6537-638A-2A46-87BE-4A143C31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4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CDB6-5B5B-8242-8FF6-E1A93E20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E2D71-41A9-DB42-83AD-74806675C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A834-E4AF-1A4E-BE2B-DE5F5425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66245-CBF3-6F46-B170-5020CE55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D46A4-8BF4-E549-B9BB-D6759BBD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3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A1CE-E528-C644-B6B8-5474B41D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0D77B-B8FC-A94D-B6AB-3B59163C4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D33B6-6B37-0440-BB76-4B44DBF2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F5E94-71C1-6845-B165-B75E6B3E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8FF82-3E23-334F-AFA2-CF9C3FBA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191C-D079-E34E-971D-AC98789C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B1B0-CA71-D748-AC14-200B9DF37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074CB-5B6D-574A-BCF7-A6348B61A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AFF7A-022E-8D42-BCBE-7652DFC5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D854E-4255-CF45-84DB-605E2496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3C062-9823-984F-BDCA-16A7A6CC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1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B8E0-199E-E641-86D1-67FEC349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F3395-EC75-7C45-86BC-213F578FC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D2B45-C71F-344D-9DD9-A652E1B4C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38452-E954-2441-8DF2-B1195CCD8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0C349-046A-2F47-9D84-0861FB1B7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2B0DF-8CDF-A847-B1AC-E8B0D435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43987-85ED-A84E-8987-BD86888E3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F29EF-0C96-884D-99AE-957D2DD5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7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C85A-C8A9-6046-8E19-0A033140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E5533-C9B5-374C-86D0-5621D696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7D114-3ABA-8B40-8332-EDD10DBE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CAD82-0419-E447-B04F-288AE697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7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E7240-E972-A541-8DF6-8C774867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CDFCF-641D-5B44-8FB5-A464F837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B4D0A-64D2-FA4A-B889-DEAEAA62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8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20D1-5C5E-A140-AE4C-CF24BB8B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8DE9-725D-BA46-B6AF-CDC861A8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DA269-0492-E44E-9308-EBBF7FAC7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F6826-34F9-F542-BD15-286C8065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3AAFA-7060-184E-8DC3-EE1EE043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EC00C-A959-A347-8E7A-F49E32A5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01F4-D9F2-384D-8A82-8D110AA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15E85-9E9D-F841-943B-2BA4A3464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B3C15-0111-544F-A719-49B01464C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CBF70-CBA3-C44C-8427-933C555F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A93C3-397B-AA44-BEF5-42EE64E0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3389D-508A-1A4C-8EC1-8528DB29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E4526-881D-CF4B-9741-2D98E008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08F37-A9C8-8F45-924C-0C76C2475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A1ABB-EAA9-6C41-80FC-868258D0C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34D1D-5F46-564B-89D7-2BAA0887CFC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13659-5CD5-EF46-91D4-E5246273E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F1B42-ADB7-C748-A5AF-E93D753DD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archive.linux.duke.edu/cra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coisbirgand/BAE204-Qlab" TargetMode="External"/><Relationship Id="rId2" Type="http://schemas.openxmlformats.org/officeDocument/2006/relationships/hyperlink" Target="https://github.com/francoisbirgan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C844-DE8B-7D4E-937B-BDE3EBC65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variability of flows and concentrations in watersheds using R markdown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C00F3-BB0F-4649-919A-F7A883DC6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324"/>
            <a:ext cx="9144000" cy="864476"/>
          </a:xfrm>
        </p:spPr>
        <p:txBody>
          <a:bodyPr>
            <a:normAutofit/>
          </a:bodyPr>
          <a:lstStyle/>
          <a:p>
            <a:r>
              <a:rPr lang="en-US" dirty="0"/>
              <a:t>BAE204, 26 March 2020</a:t>
            </a:r>
          </a:p>
        </p:txBody>
      </p:sp>
    </p:spTree>
    <p:extLst>
      <p:ext uri="{BB962C8B-B14F-4D97-AF65-F5344CB8AC3E}">
        <p14:creationId xmlns:p14="http://schemas.microsoft.com/office/powerpoint/2010/main" val="345178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E44EF-09C7-A248-AFD1-932156BC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00050"/>
            <a:ext cx="10642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43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59"/>
            <a:ext cx="12192000" cy="665248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28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3951D-B1A4-4C43-BEF3-F9D8ABE8B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274"/>
          <a:stretch/>
        </p:blipFill>
        <p:spPr>
          <a:xfrm>
            <a:off x="399393" y="2211990"/>
            <a:ext cx="10655300" cy="304318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231228" y="1912884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8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48340-3EFE-3B43-9C34-7902A113B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2"/>
          <a:stretch/>
        </p:blipFill>
        <p:spPr>
          <a:xfrm>
            <a:off x="419100" y="2007476"/>
            <a:ext cx="11353800" cy="37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7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C8418-EC04-DB44-B21F-FE6BAFB4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69" y="0"/>
            <a:ext cx="10609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30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233EE-B762-3149-BA02-A8A056B2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56" y="0"/>
            <a:ext cx="10080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2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67728-3996-4644-B457-BDCBC8BD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635000"/>
            <a:ext cx="11963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03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90D07-32E0-0145-ACFB-54C3902A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1" y="0"/>
            <a:ext cx="10892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6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F4F97-7969-294E-8423-0B8ECD60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524000"/>
            <a:ext cx="7277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61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3C96-1DFA-D84A-901E-61595C23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8D23-616C-7943-B79A-70656DA35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header</a:t>
            </a:r>
          </a:p>
          <a:p>
            <a:pPr lvl="1"/>
            <a:r>
              <a:rPr lang="en-US" dirty="0"/>
              <a:t>Defines settings for the document</a:t>
            </a:r>
          </a:p>
          <a:p>
            <a:pPr lvl="1"/>
            <a:endParaRPr lang="en-US" dirty="0"/>
          </a:p>
          <a:p>
            <a:r>
              <a:rPr lang="en-US" dirty="0"/>
              <a:t>Text</a:t>
            </a:r>
          </a:p>
          <a:p>
            <a:pPr lvl="1"/>
            <a:r>
              <a:rPr lang="en-US" dirty="0"/>
              <a:t>Headings, alteration, cross-references, etc.</a:t>
            </a:r>
          </a:p>
          <a:p>
            <a:pPr lvl="1"/>
            <a:endParaRPr lang="en-US" dirty="0"/>
          </a:p>
          <a:p>
            <a:r>
              <a:rPr lang="en-US" dirty="0"/>
              <a:t>Code chunks</a:t>
            </a:r>
          </a:p>
          <a:p>
            <a:pPr lvl="1"/>
            <a:r>
              <a:rPr lang="en-US" dirty="0"/>
              <a:t>Interprets codes in R, python, C, and </a:t>
            </a:r>
            <a:r>
              <a:rPr lang="en-US" dirty="0" err="1"/>
              <a:t>fortran</a:t>
            </a:r>
            <a:endParaRPr lang="en-US" dirty="0"/>
          </a:p>
          <a:p>
            <a:pPr lvl="1"/>
            <a:endParaRPr lang="en-US" dirty="0"/>
          </a:p>
          <a:p>
            <a:r>
              <a:rPr lang="en-US" i="1" dirty="0" err="1"/>
              <a:t>Rmarkdown</a:t>
            </a:r>
            <a:r>
              <a:rPr lang="en-US" i="1" dirty="0"/>
              <a:t>, </a:t>
            </a:r>
            <a:r>
              <a:rPr lang="en-US" i="1" dirty="0" err="1"/>
              <a:t>Bookdown</a:t>
            </a:r>
            <a:r>
              <a:rPr lang="en-US" i="1" dirty="0"/>
              <a:t>,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 err="1"/>
              <a:t>blogdown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KNIT</a:t>
            </a:r>
            <a:r>
              <a:rPr lang="en-US" dirty="0"/>
              <a:t> all pieces together in homogeneous output</a:t>
            </a:r>
          </a:p>
        </p:txBody>
      </p:sp>
    </p:spTree>
    <p:extLst>
      <p:ext uri="{BB962C8B-B14F-4D97-AF65-F5344CB8AC3E}">
        <p14:creationId xmlns:p14="http://schemas.microsoft.com/office/powerpoint/2010/main" val="13934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‘R project’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http://archive.linux.duke.edu/cran/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8487F-0D72-7540-9D5D-98559CDE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3370"/>
            <a:ext cx="8583930" cy="21294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264B5B-7F18-D24A-A9DE-3B970E5EB5AC}"/>
              </a:ext>
            </a:extLst>
          </p:cNvPr>
          <p:cNvSpPr/>
          <p:nvPr/>
        </p:nvSpPr>
        <p:spPr>
          <a:xfrm>
            <a:off x="8412480" y="3901440"/>
            <a:ext cx="1168400" cy="6413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E388-5C37-6842-9FF3-CA82FF7D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Rmarkdown</a:t>
            </a:r>
            <a:r>
              <a:rPr lang="en-US" dirty="0"/>
              <a:t> starter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93A72-7B5D-CB4A-9ADA-A95ADB426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https://github.com/francoisbirgand</a:t>
            </a:r>
            <a:endParaRPr lang="en-US" dirty="0"/>
          </a:p>
          <a:p>
            <a:r>
              <a:rPr lang="en-US" dirty="0"/>
              <a:t>Go to repositories</a:t>
            </a:r>
          </a:p>
          <a:p>
            <a:r>
              <a:rPr lang="en-US" dirty="0"/>
              <a:t>Choose </a:t>
            </a:r>
            <a:r>
              <a:rPr lang="en-US" dirty="0">
                <a:hlinkClick r:id="rId3"/>
              </a:rPr>
              <a:t>BAE204-Qlab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(</a:t>
            </a:r>
            <a:r>
              <a:rPr lang="en-US" dirty="0">
                <a:hlinkClick r:id="rId3"/>
              </a:rPr>
              <a:t>https://github.com/francoisbirgand/BAE204-Qlab</a:t>
            </a:r>
            <a:r>
              <a:rPr lang="en-US" dirty="0"/>
              <a:t>)</a:t>
            </a:r>
          </a:p>
          <a:p>
            <a:r>
              <a:rPr lang="en-US" dirty="0"/>
              <a:t>Download ZIP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8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B7EE586-20C7-C74F-A4A3-AFC49AD63F3C}"/>
              </a:ext>
            </a:extLst>
          </p:cNvPr>
          <p:cNvGrpSpPr/>
          <p:nvPr/>
        </p:nvGrpSpPr>
        <p:grpSpPr>
          <a:xfrm>
            <a:off x="877570" y="1325881"/>
            <a:ext cx="10375900" cy="3911600"/>
            <a:chOff x="1405890" y="2159001"/>
            <a:chExt cx="10375900" cy="3911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797B94-B60A-8043-9511-61749EFC0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5890" y="2159001"/>
              <a:ext cx="10375900" cy="391160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73D5E4-B358-AA48-A9B6-608B785782C8}"/>
                </a:ext>
              </a:extLst>
            </p:cNvPr>
            <p:cNvSpPr/>
            <p:nvPr/>
          </p:nvSpPr>
          <p:spPr>
            <a:xfrm>
              <a:off x="4572000" y="2228850"/>
              <a:ext cx="1500188" cy="5000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0BC8C0-EF74-9749-AC01-D5FCDB493F39}"/>
                </a:ext>
              </a:extLst>
            </p:cNvPr>
            <p:cNvSpPr/>
            <p:nvPr/>
          </p:nvSpPr>
          <p:spPr>
            <a:xfrm>
              <a:off x="3426618" y="3429793"/>
              <a:ext cx="2290763" cy="68500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34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C0B5A5-43F3-D442-A75E-E102C4D45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40" y="2147310"/>
            <a:ext cx="10394474" cy="3531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652EA-F410-5042-B5FA-05FBA466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BF70D2-7BF4-EE44-814B-CA0EBBE2008D}"/>
              </a:ext>
            </a:extLst>
          </p:cNvPr>
          <p:cNvSpPr/>
          <p:nvPr/>
        </p:nvSpPr>
        <p:spPr>
          <a:xfrm>
            <a:off x="9241631" y="414416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42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2643A8-A506-B245-A3BC-32D1E3189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568" y="1595120"/>
            <a:ext cx="10349812" cy="45651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94D3F-196C-D44A-AA80-9916178E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79D071-1F6D-E247-BACC-43D976B29A38}"/>
              </a:ext>
            </a:extLst>
          </p:cNvPr>
          <p:cNvSpPr/>
          <p:nvPr/>
        </p:nvSpPr>
        <p:spPr>
          <a:xfrm>
            <a:off x="8584406" y="523001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64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CC41B-F7A4-0543-A425-15B97F152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213"/>
            <a:ext cx="10515600" cy="4476750"/>
          </a:xfrm>
        </p:spPr>
        <p:txBody>
          <a:bodyPr/>
          <a:lstStyle/>
          <a:p>
            <a:r>
              <a:rPr lang="en-US" dirty="0"/>
              <a:t>Unzip the file into a directory of your choice</a:t>
            </a:r>
          </a:p>
          <a:p>
            <a:r>
              <a:rPr lang="en-US" dirty="0"/>
              <a:t>In that directory, open the </a:t>
            </a:r>
            <a:r>
              <a:rPr lang="en-US" i="1" dirty="0" err="1">
                <a:solidFill>
                  <a:schemeClr val="accent1"/>
                </a:solidFill>
              </a:rPr>
              <a:t>QClab.Rproj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dirty="0"/>
              <a:t>file</a:t>
            </a:r>
          </a:p>
          <a:p>
            <a:r>
              <a:rPr lang="en-US" dirty="0"/>
              <a:t>Normally, your screen should look like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427951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7182AE-6E3E-E840-8D38-9CD954485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00" y="0"/>
            <a:ext cx="115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44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9058-102E-0843-A5A4-476F2037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A5C4-B54D-7742-8E8C-CA48D23B6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the right bottom window, you can see all the files in your working directory. </a:t>
            </a:r>
          </a:p>
          <a:p>
            <a:r>
              <a:rPr lang="en-US" dirty="0"/>
              <a:t>You can see several types of files: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Rmd</a:t>
            </a:r>
            <a:r>
              <a:rPr lang="en-US" dirty="0"/>
              <a:t>: </a:t>
            </a:r>
            <a:r>
              <a:rPr lang="en-US" dirty="0" err="1"/>
              <a:t>Rmarkdown</a:t>
            </a:r>
            <a:r>
              <a:rPr lang="en-US" dirty="0"/>
              <a:t> files, where all your code and text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yml</a:t>
            </a:r>
            <a:r>
              <a:rPr lang="en-US" dirty="0"/>
              <a:t>: files that define the settings for the book and for the output</a:t>
            </a:r>
          </a:p>
          <a:p>
            <a:pPr lvl="1"/>
            <a:r>
              <a:rPr lang="en-US" dirty="0"/>
              <a:t>*.csv: files where I have data to draw tables</a:t>
            </a:r>
          </a:p>
          <a:p>
            <a:pPr lvl="1"/>
            <a:r>
              <a:rPr lang="en-US" dirty="0"/>
              <a:t>*.bib: files in which the info for cited references is stored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dirty="0"/>
              <a:t>: a file in which info of all the files and file types you do NOT want uploaded on </a:t>
            </a:r>
            <a:r>
              <a:rPr lang="en-US" dirty="0" err="1"/>
              <a:t>Github</a:t>
            </a:r>
            <a:r>
              <a:rPr lang="en-US" dirty="0"/>
              <a:t>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css</a:t>
            </a:r>
            <a:r>
              <a:rPr lang="en-US" dirty="0"/>
              <a:t>: files that define the html output formats</a:t>
            </a:r>
          </a:p>
          <a:p>
            <a:pPr lvl="1"/>
            <a:r>
              <a:rPr lang="en-US" dirty="0"/>
              <a:t>pictures directory: a directory where all the pictures are stored</a:t>
            </a:r>
          </a:p>
          <a:p>
            <a:pPr lvl="1"/>
            <a:r>
              <a:rPr lang="en-US" dirty="0"/>
              <a:t>docs directory: a directory where the all the rendered files are stored and ready for upload in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*.R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55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8019-B981-9F40-9867-C37109B4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66C5-2E3C-1648-925C-8EE145227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in that window the </a:t>
            </a:r>
            <a:r>
              <a:rPr lang="en-US" dirty="0" err="1"/>
              <a:t>StarterCode.R</a:t>
            </a:r>
            <a:r>
              <a:rPr lang="en-US" dirty="0"/>
              <a:t> code, click on it</a:t>
            </a:r>
          </a:p>
          <a:p>
            <a:r>
              <a:rPr lang="en-US" dirty="0"/>
              <a:t>The left panel on the general view is now separated with a console at the bottom, and the file you just opened is at the top</a:t>
            </a:r>
          </a:p>
          <a:p>
            <a:r>
              <a:rPr lang="en-US" dirty="0"/>
              <a:t>Select all the text and click run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DE35E-EAA6-CF47-90F6-AD6CFB3F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9652000" cy="26075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E5BB46-7A50-C546-8D19-60ACE697F0EB}"/>
              </a:ext>
            </a:extLst>
          </p:cNvPr>
          <p:cNvSpPr/>
          <p:nvPr/>
        </p:nvSpPr>
        <p:spPr>
          <a:xfrm>
            <a:off x="7757318" y="4171951"/>
            <a:ext cx="1072357" cy="5143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45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CA57-239F-4840-81B3-79B59319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80" y="2498725"/>
            <a:ext cx="10515600" cy="1325563"/>
          </a:xfrm>
        </p:spPr>
        <p:txBody>
          <a:bodyPr/>
          <a:lstStyle/>
          <a:p>
            <a:r>
              <a:rPr lang="en-US" dirty="0"/>
              <a:t>﻿Introduction to hydrographs, </a:t>
            </a:r>
            <a:r>
              <a:rPr lang="en-US" dirty="0" err="1"/>
              <a:t>chemographs</a:t>
            </a:r>
            <a:r>
              <a:rPr lang="en-US" dirty="0"/>
              <a:t>, concentrations, and loads</a:t>
            </a:r>
          </a:p>
        </p:txBody>
      </p:sp>
    </p:spTree>
    <p:extLst>
      <p:ext uri="{BB962C8B-B14F-4D97-AF65-F5344CB8AC3E}">
        <p14:creationId xmlns:p14="http://schemas.microsoft.com/office/powerpoint/2010/main" val="4160855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CA57-239F-4840-81B3-79B59319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﻿Hydrograph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BF451-A6DB-FF42-B163-5AD28D4D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60" y="1862102"/>
            <a:ext cx="8056880" cy="447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6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</a:t>
            </a:r>
            <a:r>
              <a:rPr lang="en-US" dirty="0" err="1"/>
              <a:t>rstudio</a:t>
            </a:r>
            <a:r>
              <a:rPr lang="en-US" dirty="0"/>
              <a:t> download’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5EAD1-995D-F646-8E0B-579C88ED2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70"/>
          <a:stretch/>
        </p:blipFill>
        <p:spPr>
          <a:xfrm>
            <a:off x="6989052" y="558800"/>
            <a:ext cx="4847348" cy="39827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114D858-7838-394A-8515-59B5326192BD}"/>
              </a:ext>
            </a:extLst>
          </p:cNvPr>
          <p:cNvSpPr/>
          <p:nvPr/>
        </p:nvSpPr>
        <p:spPr>
          <a:xfrm>
            <a:off x="7904480" y="2915920"/>
            <a:ext cx="1270000" cy="1209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37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CA57-239F-4840-81B3-79B59319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﻿Hydrograph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75547-0D54-614F-BFA4-42E37620B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13560"/>
            <a:ext cx="8229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72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4778-3CC2-604D-A80C-DE1AEA38A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 hydrograph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D64CB-AF96-5849-B0B9-0B051A421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event is made of </a:t>
            </a:r>
          </a:p>
          <a:p>
            <a:pPr lvl="1"/>
            <a:r>
              <a:rPr lang="en-US" dirty="0"/>
              <a:t>Fast rising limb</a:t>
            </a:r>
          </a:p>
          <a:p>
            <a:pPr lvl="1"/>
            <a:r>
              <a:rPr lang="en-US" dirty="0"/>
              <a:t>Slower falling limb</a:t>
            </a:r>
          </a:p>
          <a:p>
            <a:r>
              <a:rPr lang="en-US" dirty="0"/>
              <a:t>Flow peak</a:t>
            </a:r>
          </a:p>
          <a:p>
            <a:r>
              <a:rPr lang="en-US" dirty="0"/>
              <a:t>Time of rise</a:t>
            </a:r>
          </a:p>
        </p:txBody>
      </p:sp>
    </p:spTree>
    <p:extLst>
      <p:ext uri="{BB962C8B-B14F-4D97-AF65-F5344CB8AC3E}">
        <p14:creationId xmlns:p14="http://schemas.microsoft.com/office/powerpoint/2010/main" val="412619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3ACD-4409-3E4C-A11B-DAF792B9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hydrograph over an entire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67ED-A8B5-8E46-8726-5016879A8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004DD-2D3D-F248-9491-D06EC23A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1376627"/>
            <a:ext cx="9448800" cy="52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61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C556E-E37D-4E4C-A2FB-26F3D4F4C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9550" y="2060734"/>
            <a:ext cx="4711700" cy="14224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50693-B5D1-4043-B276-10308B66C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0" y="4147820"/>
            <a:ext cx="67945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53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9A362-26C6-0A4E-8B0C-C94BFAA5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A71E7-E1C2-1B4D-BEF9-595E735D5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80" y="1825625"/>
            <a:ext cx="9133840" cy="50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50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878E98-04FB-BE4F-B112-CCD2A82A7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4424"/>
            <a:ext cx="10515600" cy="3913739"/>
          </a:xfrm>
        </p:spPr>
      </p:pic>
    </p:spTree>
    <p:extLst>
      <p:ext uri="{BB962C8B-B14F-4D97-AF65-F5344CB8AC3E}">
        <p14:creationId xmlns:p14="http://schemas.microsoft.com/office/powerpoint/2010/main" val="4027996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duration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58F51-D972-F246-AA2B-D2CFE0B7E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Evaluating the importance of rare high flow events</a:t>
            </a:r>
          </a:p>
          <a:p>
            <a:r>
              <a:rPr lang="en-US" dirty="0"/>
              <a:t>Flow duration curves represent the percentage of the total flow that occurred in x% of the time corresponding to the highest flows</a:t>
            </a:r>
          </a:p>
        </p:txBody>
      </p:sp>
    </p:spTree>
    <p:extLst>
      <p:ext uri="{BB962C8B-B14F-4D97-AF65-F5344CB8AC3E}">
        <p14:creationId xmlns:p14="http://schemas.microsoft.com/office/powerpoint/2010/main" val="821286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Sorted flow rates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50375C-1F50-A54C-A2B2-CDBB2043D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51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under sorted flow rates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4E4084-BB4E-7E45-899B-8E55289B6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5705"/>
            <a:ext cx="10515600" cy="3371177"/>
          </a:xfrm>
        </p:spPr>
      </p:pic>
    </p:spTree>
    <p:extLst>
      <p:ext uri="{BB962C8B-B14F-4D97-AF65-F5344CB8AC3E}">
        <p14:creationId xmlns:p14="http://schemas.microsoft.com/office/powerpoint/2010/main" val="2864158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duration curves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F173AD-A8EE-BF4E-AD7C-3A47785E2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21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0A87-A94E-4C47-97BE-91DFAC8F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to make websites, write books and articles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28F68-FA95-FB48-8843-66ECA686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78" y="1690688"/>
            <a:ext cx="1969815" cy="2265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53239D-949D-FA4D-82BE-D145C9A32441}"/>
              </a:ext>
            </a:extLst>
          </p:cNvPr>
          <p:cNvSpPr txBox="1"/>
          <p:nvPr/>
        </p:nvSpPr>
        <p:spPr>
          <a:xfrm>
            <a:off x="5295399" y="1321356"/>
            <a:ext cx="10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AE800-2E4F-7048-8ADA-C688DFC1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892" y="4296323"/>
            <a:ext cx="1971923" cy="2267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D0A16-E83D-2F4C-8C2E-6DCE0D83C7D0}"/>
              </a:ext>
            </a:extLst>
          </p:cNvPr>
          <p:cNvSpPr txBox="1"/>
          <p:nvPr/>
        </p:nvSpPr>
        <p:spPr>
          <a:xfrm>
            <a:off x="7727263" y="3844882"/>
            <a:ext cx="22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Books, chaptered docs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650382-F2AB-4A42-ABF5-28323EFF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82" y="4200034"/>
            <a:ext cx="2011545" cy="2267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724CB-D2B7-434E-A216-69155978A0CB}"/>
              </a:ext>
            </a:extLst>
          </p:cNvPr>
          <p:cNvSpPr txBox="1"/>
          <p:nvPr/>
        </p:nvSpPr>
        <p:spPr>
          <a:xfrm>
            <a:off x="2125866" y="37713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Articles</a:t>
            </a:r>
          </a:p>
        </p:txBody>
      </p:sp>
    </p:spTree>
    <p:extLst>
      <p:ext uri="{BB962C8B-B14F-4D97-AF65-F5344CB8AC3E}">
        <p14:creationId xmlns:p14="http://schemas.microsoft.com/office/powerpoint/2010/main" val="1779363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duration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49DF6-CA6B-E945-B627-D4745FD9D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49B6F6-7601-554D-BE4D-3C9F15BD0482}"/>
              </a:ext>
            </a:extLst>
          </p:cNvPr>
          <p:cNvCxnSpPr/>
          <p:nvPr/>
        </p:nvCxnSpPr>
        <p:spPr>
          <a:xfrm flipV="1">
            <a:off x="4663440" y="4053840"/>
            <a:ext cx="0" cy="12293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4508A-419D-B147-8B6C-0F86CEAB19C4}"/>
              </a:ext>
            </a:extLst>
          </p:cNvPr>
          <p:cNvGrpSpPr/>
          <p:nvPr/>
        </p:nvGrpSpPr>
        <p:grpSpPr>
          <a:xfrm>
            <a:off x="1204346" y="3859014"/>
            <a:ext cx="3438774" cy="369332"/>
            <a:chOff x="1204346" y="3859014"/>
            <a:chExt cx="3438774" cy="36933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F0E1702-49A1-A64E-A81A-AEC74C022553}"/>
                </a:ext>
              </a:extLst>
            </p:cNvPr>
            <p:cNvCxnSpPr/>
            <p:nvPr/>
          </p:nvCxnSpPr>
          <p:spPr>
            <a:xfrm flipH="1">
              <a:off x="1788160" y="4043680"/>
              <a:ext cx="28549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352F25-49E6-B845-8B31-A9EFA1A4A54F}"/>
                </a:ext>
              </a:extLst>
            </p:cNvPr>
            <p:cNvSpPr txBox="1"/>
            <p:nvPr/>
          </p:nvSpPr>
          <p:spPr>
            <a:xfrm>
              <a:off x="1204346" y="385901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968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6002-B2CF-2E43-8082-EEE74332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Chemographs</a:t>
            </a:r>
            <a:r>
              <a:rPr lang="en-US" dirty="0"/>
              <a:t> and concentration levels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6FF5FB-7ABC-0A43-BD8D-BB12271B2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88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5A2DF-F5E4-5044-957D-43C376D08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Dilution effect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C71295-1975-AD42-8810-847548C7F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6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1A9B-CE31-3943-9AC5-5118DACD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 effect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7DF3AE-43A0-3344-81A7-90DD3D09A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73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BDB2-45D1-734A-88B0-70EC7E40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Loads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11E87-E213-DC44-ABEB-C3393FDF9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8872" y="2465541"/>
            <a:ext cx="2781300" cy="711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8C7D2-73B2-974B-B11A-86FE3B1F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951594"/>
            <a:ext cx="86868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78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86F5-25E3-B740-8CA1-FC1E0B9A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average vs Flow Weighted Average Concentration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5D937D-2768-0C4D-AFDF-019EFD032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3378994"/>
            <a:ext cx="3810000" cy="1244600"/>
          </a:xfrm>
        </p:spPr>
      </p:pic>
    </p:spTree>
    <p:extLst>
      <p:ext uri="{BB962C8B-B14F-4D97-AF65-F5344CB8AC3E}">
        <p14:creationId xmlns:p14="http://schemas.microsoft.com/office/powerpoint/2010/main" val="2829629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AD82-83C3-FB47-A0A7-B890345CA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loads without continuous concentrations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E532-649B-F14B-8707-3E46D2789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~ Volume x arithmetic average</a:t>
            </a:r>
          </a:p>
          <a:p>
            <a:r>
              <a:rPr lang="en-US" dirty="0"/>
              <a:t>Underestimates loads when </a:t>
            </a:r>
            <a:r>
              <a:rPr lang="en-US" dirty="0">
                <a:solidFill>
                  <a:srgbClr val="FF0000"/>
                </a:solidFill>
              </a:rPr>
              <a:t>concentration</a:t>
            </a:r>
            <a:r>
              <a:rPr lang="en-US" dirty="0"/>
              <a:t> effect</a:t>
            </a:r>
          </a:p>
          <a:p>
            <a:r>
              <a:rPr lang="en-US" dirty="0"/>
              <a:t>Overestimates loads when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dilution</a:t>
            </a:r>
            <a:r>
              <a:rPr lang="en-US" dirty="0"/>
              <a:t> effect</a:t>
            </a:r>
          </a:p>
        </p:txBody>
      </p:sp>
    </p:spTree>
    <p:extLst>
      <p:ext uri="{BB962C8B-B14F-4D97-AF65-F5344CB8AC3E}">
        <p14:creationId xmlns:p14="http://schemas.microsoft.com/office/powerpoint/2010/main" val="371803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8D1F-762A-1C4E-BBE8-2174A6B3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</a:t>
            </a:r>
            <a:r>
              <a:rPr lang="en-US" sz="3600" i="1" dirty="0"/>
              <a:t>***</a:t>
            </a:r>
            <a:r>
              <a:rPr lang="en-US" dirty="0">
                <a:solidFill>
                  <a:srgbClr val="00B050"/>
                </a:solidFill>
              </a:rPr>
              <a:t>down</a:t>
            </a:r>
            <a:r>
              <a:rPr lang="en-US" dirty="0"/>
              <a:t> business?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58485-583F-F94D-8FC5-919D40961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9531"/>
            <a:ext cx="10515600" cy="3097431"/>
          </a:xfrm>
        </p:spPr>
        <p:txBody>
          <a:bodyPr/>
          <a:lstStyle/>
          <a:p>
            <a:r>
              <a:rPr lang="en-US" dirty="0"/>
              <a:t>It starts with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04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5794-5C9B-784A-8DAC-170028D9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DD21BC-0378-984C-A483-595AA975C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79"/>
          <a:stretch/>
        </p:blipFill>
        <p:spPr>
          <a:xfrm>
            <a:off x="680326" y="1709020"/>
            <a:ext cx="10579100" cy="1591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71BA36-6717-1A4E-B619-56C29680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6" y="3825765"/>
            <a:ext cx="10673474" cy="235119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 &lt;p&gt;I borrow ... from &lt;a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="http://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www.stat.cmu.edu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/~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rmarkdown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/"&gt;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&lt;/a&gt; from ...&lt;/p&gt; &lt;p&gt;Many ...that of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&gt;marking up&lt;/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text. The essential idea in a &lt;strong&gt;mark-up language&lt;/strong&gt; is that it consists of ordinary text,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&gt;plus&lt;/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signs which indicate how to change the formatting or meaning of the text. Some mark-up languages, like HTML (Hyper-Text Markup Language) use very obtrusive markup; others, like the language called &lt;strong&gt;Markdown&lt;/strong&gt;, are more subtle.&lt;/p&gt; &lt;/div&gt;</a:t>
            </a:r>
          </a:p>
        </p:txBody>
      </p:sp>
    </p:spTree>
    <p:extLst>
      <p:ext uri="{BB962C8B-B14F-4D97-AF65-F5344CB8AC3E}">
        <p14:creationId xmlns:p14="http://schemas.microsoft.com/office/powerpoint/2010/main" val="1527747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7632-8480-044F-9CF2-FD31A93F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, Mark</a:t>
            </a:r>
            <a:r>
              <a:rPr lang="en-US" dirty="0">
                <a:solidFill>
                  <a:srgbClr val="00B050"/>
                </a:solidFill>
              </a:rPr>
              <a:t>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F2352-F1F0-4C4C-BD8F-0ADCB2C88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on word!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: a bit on the complicated side (HTML, </a:t>
            </a:r>
            <a:r>
              <a:rPr lang="en-US" dirty="0" err="1"/>
              <a:t>LaTeX</a:t>
            </a:r>
            <a:r>
              <a:rPr lang="en-US" dirty="0"/>
              <a:t>, others)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00B050"/>
                </a:solidFill>
              </a:rPr>
              <a:t>down: </a:t>
            </a:r>
            <a:r>
              <a:rPr lang="en-US" dirty="0"/>
              <a:t>the idea is to make things simple: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Becomes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00B050"/>
                </a:solidFill>
              </a:rPr>
              <a:t>## What is the Markdown language?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CAB-06A6-3D43-B1B9-F2E7DD23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code, several output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8456-649D-6C4C-818F-C42043A43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Markdown .md format recognized by many interpreter codes</a:t>
            </a:r>
          </a:p>
          <a:p>
            <a:r>
              <a:rPr lang="en-US" dirty="0" err="1"/>
              <a:t>Rmarkdown</a:t>
            </a:r>
            <a:r>
              <a:rPr lang="en-US" dirty="0"/>
              <a:t> example outputs:</a:t>
            </a:r>
          </a:p>
          <a:p>
            <a:pPr lvl="1"/>
            <a:r>
              <a:rPr lang="en-US" dirty="0"/>
              <a:t>Documents:</a:t>
            </a:r>
          </a:p>
          <a:p>
            <a:pPr lvl="2"/>
            <a:r>
              <a:rPr lang="en-US" dirty="0"/>
              <a:t>Html documents</a:t>
            </a:r>
          </a:p>
          <a:p>
            <a:pPr lvl="2"/>
            <a:r>
              <a:rPr lang="en-US" dirty="0"/>
              <a:t>Pdf document (via </a:t>
            </a:r>
            <a:r>
              <a:rPr lang="en-US" dirty="0" err="1"/>
              <a:t>LaTeX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Word document</a:t>
            </a:r>
          </a:p>
          <a:p>
            <a:pPr lvl="2"/>
            <a:r>
              <a:rPr lang="en-US" dirty="0" err="1"/>
              <a:t>epub</a:t>
            </a:r>
            <a:endParaRPr lang="en-US" dirty="0"/>
          </a:p>
          <a:p>
            <a:pPr lvl="1"/>
            <a:r>
              <a:rPr lang="en-US" dirty="0"/>
              <a:t>Presentations:</a:t>
            </a:r>
          </a:p>
          <a:p>
            <a:pPr lvl="2"/>
            <a:r>
              <a:rPr lang="en-US" dirty="0" err="1"/>
              <a:t>Ioslides_presentations</a:t>
            </a:r>
            <a:endParaRPr lang="en-US" dirty="0"/>
          </a:p>
          <a:p>
            <a:pPr lvl="2"/>
            <a:r>
              <a:rPr lang="en-US" dirty="0"/>
              <a:t>Power point presentations</a:t>
            </a:r>
          </a:p>
          <a:p>
            <a:pPr lvl="1"/>
            <a:r>
              <a:rPr lang="en-US" dirty="0"/>
              <a:t>Other:</a:t>
            </a:r>
          </a:p>
          <a:p>
            <a:pPr lvl="2"/>
            <a:r>
              <a:rPr lang="en-US" dirty="0"/>
              <a:t>Interactive dashboards</a:t>
            </a:r>
          </a:p>
          <a:p>
            <a:pPr lvl="2"/>
            <a:r>
              <a:rPr lang="en-US" dirty="0" err="1"/>
              <a:t>Github_documents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2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B4CE9-CFBB-254B-87D1-0B50C22AE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431"/>
            <a:ext cx="12192000" cy="307591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C1C7CE-2684-0D46-BD4E-D033D099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6218"/>
            <a:ext cx="10515600" cy="100165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-content/uploads/2015/02/</a:t>
            </a:r>
            <a:r>
              <a:rPr lang="en-US" dirty="0" err="1"/>
              <a:t>rmarkdown-cheatsheet.pdf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2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4762</TotalTime>
  <Words>814</Words>
  <Application>Microsoft Macintosh PowerPoint</Application>
  <PresentationFormat>Widescreen</PresentationFormat>
  <Paragraphs>114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Introduction to variability of flows and concentrations in watersheds using R markdown</vt:lpstr>
      <vt:lpstr>Download R</vt:lpstr>
      <vt:lpstr>Download RStudio</vt:lpstr>
      <vt:lpstr>Using R to make websites, write books and articles</vt:lpstr>
      <vt:lpstr>What’s this ***down business?</vt:lpstr>
      <vt:lpstr>What is the Markup language?</vt:lpstr>
      <vt:lpstr>Markup, Markdown</vt:lpstr>
      <vt:lpstr>One code, several output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basic structure</vt:lpstr>
      <vt:lpstr>Rmarkdown starter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Downloading all necessary packages</vt:lpstr>
      <vt:lpstr>Downloading all necessary packages</vt:lpstr>
      <vt:lpstr>Introduction to hydrographs, chemographs, concentrations, and loads</vt:lpstr>
      <vt:lpstr>Hydrograph</vt:lpstr>
      <vt:lpstr>Hydrograph</vt:lpstr>
      <vt:lpstr>Characteristics of a hydrograph</vt:lpstr>
      <vt:lpstr>Actual hydrograph over an entire year</vt:lpstr>
      <vt:lpstr>Calculating water fluxes or cumulative flow volumes</vt:lpstr>
      <vt:lpstr>Calculating water fluxes or cumulative flow volumes</vt:lpstr>
      <vt:lpstr>Calculating water fluxes or cumulative flow volumes</vt:lpstr>
      <vt:lpstr>Flow duration curves</vt:lpstr>
      <vt:lpstr>Sorted flow rates</vt:lpstr>
      <vt:lpstr>Integration under sorted flow rates</vt:lpstr>
      <vt:lpstr>Flow duration curves</vt:lpstr>
      <vt:lpstr>Flow duration curves</vt:lpstr>
      <vt:lpstr>Chemographs and concentration levels</vt:lpstr>
      <vt:lpstr>Dilution effect</vt:lpstr>
      <vt:lpstr>Concentration effect</vt:lpstr>
      <vt:lpstr>Cumulative Loads</vt:lpstr>
      <vt:lpstr>Arithmetic average vs Flow Weighted Average Concentration</vt:lpstr>
      <vt:lpstr>Calculating loads without continuous concentrations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scientific articles, books, and websites in R: an intro to reproducible research</dc:title>
  <dc:creator>Microsoft Office User</dc:creator>
  <cp:lastModifiedBy>François Birgand</cp:lastModifiedBy>
  <cp:revision>29</cp:revision>
  <dcterms:created xsi:type="dcterms:W3CDTF">2018-12-15T02:01:26Z</dcterms:created>
  <dcterms:modified xsi:type="dcterms:W3CDTF">2020-09-11T21:38:24Z</dcterms:modified>
</cp:coreProperties>
</file>